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70" r:id="rId4"/>
    <p:sldId id="281" r:id="rId5"/>
    <p:sldId id="310" r:id="rId6"/>
    <p:sldId id="28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97" r:id="rId17"/>
    <p:sldId id="284" r:id="rId18"/>
    <p:sldId id="301" r:id="rId19"/>
    <p:sldId id="302" r:id="rId20"/>
    <p:sldId id="303" r:id="rId21"/>
    <p:sldId id="304" r:id="rId22"/>
    <p:sldId id="306" r:id="rId23"/>
    <p:sldId id="292" r:id="rId24"/>
    <p:sldId id="275" r:id="rId25"/>
    <p:sldId id="276" r:id="rId26"/>
    <p:sldId id="287" r:id="rId27"/>
    <p:sldId id="288" r:id="rId28"/>
    <p:sldId id="277" r:id="rId29"/>
    <p:sldId id="278" r:id="rId30"/>
    <p:sldId id="289" r:id="rId31"/>
    <p:sldId id="290" r:id="rId32"/>
    <p:sldId id="291" r:id="rId33"/>
    <p:sldId id="295" r:id="rId34"/>
    <p:sldId id="308" r:id="rId35"/>
    <p:sldId id="294" r:id="rId3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 autoAdjust="0"/>
    <p:restoredTop sz="90945"/>
  </p:normalViewPr>
  <p:slideViewPr>
    <p:cSldViewPr>
      <p:cViewPr varScale="1">
        <p:scale>
          <a:sx n="119" d="100"/>
          <a:sy n="119" d="100"/>
        </p:scale>
        <p:origin x="19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7B3D3-0987-4214-9598-929E653E680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938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A5A99-BC7D-475D-A729-15527E170F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729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BAA9F-7B79-425F-9406-ABEE930FA7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357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D5C37F-6B46-4377-A8CE-ADBA10B18BD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507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7C7F4A-3293-4171-9C50-48ACE2293B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648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F22BC68-4E6E-4B0A-9172-E4E692DE7F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386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79266-FE1E-427A-B45F-4E64E7C1A24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09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7E109-F330-4FCA-9E1B-434AF377E7B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49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341E-883B-4B59-92EC-8541EA0417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45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E662-D3A6-4D28-9EE4-446A13E3304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743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963C6-E883-463A-822D-D4515B7CC3E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518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00E9B-16F5-429D-9943-9D1444A944D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19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DDD87-2124-406C-8CA4-A634FBCBEF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34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A0E7E-15AC-4484-8205-AB3F8F1E33D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09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5550C92-D15C-4A73-8D3F-3A83CDDDFEB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zh-TW" sz="4400" dirty="0"/>
              <a:t>Environmental Computing with R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zh-TW" sz="3200" dirty="0">
                <a:solidFill>
                  <a:srgbClr val="B30000"/>
                </a:solidFill>
              </a:rPr>
              <a:t>GEOG 473-673</a:t>
            </a:r>
          </a:p>
          <a:p>
            <a:r>
              <a:rPr lang="en-US" altLang="zh-TW" sz="2800" dirty="0"/>
              <a:t>Professor James Simkins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8BE3-422E-224A-B718-02018438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Files, Plots,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1AF8-357C-A643-AEFD-8FCFDD900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 nice visualization of your documents, directory (folder or place where other folders are stored), plots, loaded packages &amp; available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CDD4-B7DC-5646-B802-5670ADF7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0510"/>
            <a:ext cx="2450514" cy="16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8BF0-0122-5C40-BFF1-D5D74E87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7E38-AB6A-AE45-B0C9-62A0FE234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suite of functions (like mean(), median(), </a:t>
            </a:r>
            <a:r>
              <a:rPr lang="en-US" sz="2400" dirty="0" err="1"/>
              <a:t>nc_open</a:t>
            </a:r>
            <a:r>
              <a:rPr lang="en-US" sz="2400" dirty="0"/>
              <a:t>() ) that someone else already wrote so you don’t have to recreate the wheel </a:t>
            </a:r>
            <a:r>
              <a:rPr lang="en-US" sz="2400" dirty="0" err="1"/>
              <a:t>everytime</a:t>
            </a:r>
            <a:r>
              <a:rPr lang="en-US" sz="2400" dirty="0"/>
              <a:t> you want to do something with data</a:t>
            </a:r>
          </a:p>
          <a:p>
            <a:r>
              <a:rPr lang="en-US" sz="2400" dirty="0"/>
              <a:t>You need to call these packages at the top of the </a:t>
            </a:r>
            <a:r>
              <a:rPr lang="en-US" sz="2400" dirty="0" err="1"/>
              <a:t>Rscript</a:t>
            </a:r>
            <a:r>
              <a:rPr lang="en-US" sz="2400" dirty="0"/>
              <a:t> so R knows it has to use them to execute code </a:t>
            </a:r>
            <a:r>
              <a:rPr lang="en-US" sz="2400" i="1" u="sng" dirty="0"/>
              <a:t>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AEDAA-3029-DC45-8FFC-ED56610A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5" y="4509120"/>
            <a:ext cx="8174410" cy="16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AF6C-E023-8445-B371-B4D3261A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B20B-C84A-694B-9A2D-F11E3CBC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need to install these packages manually (in the console) and then load them to your script (by typing library(ncdf4) in your script)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0098F-5FCF-854C-B1B2-7622CDD2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65104"/>
            <a:ext cx="6278131" cy="8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9C50-9538-E748-8A88-8F13390E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F3C6-5898-5249-992D-C1F100BA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declare an object (x=10, or datafile = ‘</a:t>
            </a:r>
            <a:r>
              <a:rPr lang="en-US" sz="2400" dirty="0" err="1"/>
              <a:t>data.csv</a:t>
            </a:r>
            <a:r>
              <a:rPr lang="en-US" sz="2400" dirty="0"/>
              <a:t>’), traditional R users use ‘&lt;-’ instead of ‘=‘.</a:t>
            </a:r>
          </a:p>
          <a:p>
            <a:r>
              <a:rPr lang="en-US" sz="2400" dirty="0"/>
              <a:t>You can use either. I use ‘=‘ because it’s more intuitive.</a:t>
            </a:r>
          </a:p>
          <a:p>
            <a:r>
              <a:rPr lang="en-US" sz="2400" dirty="0"/>
              <a:t>PS, if you’re ever turning in code to a serious software project, you can use the ‘</a:t>
            </a:r>
            <a:r>
              <a:rPr lang="en-US" sz="2400" dirty="0" err="1"/>
              <a:t>formatR</a:t>
            </a:r>
            <a:r>
              <a:rPr lang="en-US" sz="2400" dirty="0"/>
              <a:t>’ package to clean up your code and automatically convert ‘=‘ to ‘&lt;-’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B66B5-ECB8-224B-9C60-EF2B4B61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81128"/>
            <a:ext cx="5816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5F4E-FE85-344C-8277-B1D2CD0A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230D-AFDF-FC4E-A6D5-03C86100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... </a:t>
            </a:r>
            <a:r>
              <a:rPr lang="en-US" dirty="0" err="1"/>
              <a:t>Rstudio</a:t>
            </a:r>
            <a:r>
              <a:rPr lang="en-US" dirty="0"/>
              <a:t> has a built in suggested auto-complete function that it activate using tab. If you forget the name of a package or function, you can just hit tab and it’ll give you suggestions</a:t>
            </a:r>
          </a:p>
          <a:p>
            <a:r>
              <a:rPr lang="en-US" dirty="0"/>
              <a:t>help(‘</a:t>
            </a:r>
            <a:r>
              <a:rPr lang="en-US" dirty="0" err="1"/>
              <a:t>nc_open</a:t>
            </a:r>
            <a:r>
              <a:rPr lang="en-US" dirty="0"/>
              <a:t>’) – an example of the help function. Can also be used with ‘?</a:t>
            </a:r>
            <a:r>
              <a:rPr lang="en-US" dirty="0" err="1"/>
              <a:t>nc_open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0427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DE6E-A2E3-534F-979B-BD09441D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948F-33BB-E246-88FF-797338BF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 + Enter to run code.</a:t>
            </a:r>
          </a:p>
          <a:p>
            <a:r>
              <a:rPr lang="en-US" dirty="0"/>
              <a:t>This is seriously the best thing, it means I can work on code piece by piece and test each line out or a chunk at a time (by highlighting the chunk and pressing ‘</a:t>
            </a:r>
            <a:r>
              <a:rPr lang="en-US" dirty="0" err="1"/>
              <a:t>cmd+enter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80157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Object orientation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en-US" dirty="0"/>
              <a:t>An object is just a programming thing you declare. Examples are:</a:t>
            </a:r>
          </a:p>
          <a:p>
            <a:pPr>
              <a:buFontTx/>
              <a:buChar char="•"/>
            </a:pPr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/>
              <a:t>numeric    (integer, double, float, etc.)</a:t>
            </a:r>
          </a:p>
          <a:p>
            <a:pPr>
              <a:buFontTx/>
              <a:buChar char="•"/>
            </a:pPr>
            <a:r>
              <a:rPr kumimoji="0" lang="en-US" altLang="en-US" dirty="0"/>
              <a:t>Character (‘any text string is a character’, ‘</a:t>
            </a:r>
            <a:r>
              <a:rPr kumimoji="0" lang="en-US" altLang="en-US" dirty="0" err="1"/>
              <a:t>variable_name</a:t>
            </a:r>
            <a:r>
              <a:rPr kumimoji="0" lang="en-US" altLang="en-US" dirty="0"/>
              <a:t>’)</a:t>
            </a:r>
          </a:p>
          <a:p>
            <a:pPr>
              <a:buFontTx/>
              <a:buChar char="•"/>
            </a:pPr>
            <a:r>
              <a:rPr kumimoji="0" lang="en-US" altLang="en-US" dirty="0"/>
              <a:t>Logical (TRUE, FALSE)	</a:t>
            </a:r>
          </a:p>
          <a:p>
            <a:pPr>
              <a:buFontTx/>
              <a:buChar char="•"/>
            </a:pPr>
            <a:r>
              <a:rPr kumimoji="0" lang="en-US" altLang="en-US" dirty="0"/>
              <a:t>Function - mean(</a:t>
            </a:r>
            <a:r>
              <a:rPr kumimoji="0" lang="en-US" altLang="en-US" dirty="0" err="1"/>
              <a:t>mean_of_what</a:t>
            </a:r>
            <a:r>
              <a:rPr kumimoji="0" lang="en-US" altLang="en-US" dirty="0"/>
              <a:t> = </a:t>
            </a:r>
            <a:r>
              <a:rPr kumimoji="0" lang="en-US" altLang="en-US" dirty="0" err="1"/>
              <a:t>number_list</a:t>
            </a:r>
            <a:r>
              <a:rPr kumimoji="0" lang="en-US" altLang="en-US" dirty="0"/>
              <a:t>)</a:t>
            </a:r>
          </a:p>
          <a:p>
            <a:pPr lvl="1">
              <a:buFontTx/>
              <a:buChar char="•"/>
            </a:pPr>
            <a:r>
              <a:rPr kumimoji="0" lang="en-US" altLang="en-US" i="1" dirty="0"/>
              <a:t>mean(x=c(4,5,6,7,8)) = 6</a:t>
            </a:r>
          </a:p>
          <a:p>
            <a:pPr>
              <a:spcBef>
                <a:spcPct val="50000"/>
              </a:spcBef>
            </a:pPr>
            <a:r>
              <a:rPr kumimoji="0" lang="en-US" altLang="en-US" dirty="0"/>
              <a:t>out of these, vectors, arrays, lists can be built.</a:t>
            </a:r>
          </a:p>
          <a:p>
            <a:pPr>
              <a:spcBef>
                <a:spcPct val="50000"/>
              </a:spcBef>
            </a:pPr>
            <a:endParaRPr kumimoji="0" lang="zh-TW" alt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variables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57200" y="914400"/>
            <a:ext cx="8305800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TW" altLang="de-DE"/>
              <a:t>&gt; </a:t>
            </a:r>
            <a:r>
              <a:rPr kumimoji="0" lang="de-DE" altLang="zh-TW"/>
              <a:t>a = 49</a:t>
            </a:r>
          </a:p>
          <a:p>
            <a:r>
              <a:rPr kumimoji="0" lang="de-DE" altLang="zh-TW"/>
              <a:t>&gt; sqrt(a)</a:t>
            </a:r>
          </a:p>
          <a:p>
            <a:r>
              <a:rPr kumimoji="0" lang="de-DE" altLang="zh-TW"/>
              <a:t>[1] 7</a:t>
            </a:r>
            <a:endParaRPr kumimoji="0" lang="en-US" altLang="en-US"/>
          </a:p>
          <a:p>
            <a:pPr>
              <a:spcBef>
                <a:spcPct val="100000"/>
              </a:spcBef>
            </a:pPr>
            <a:r>
              <a:rPr kumimoji="0" lang="de-DE" altLang="zh-TW"/>
              <a:t>&gt; a = "The </a:t>
            </a:r>
            <a:r>
              <a:rPr kumimoji="0" lang="de-DE" altLang="zh-TW">
                <a:solidFill>
                  <a:srgbClr val="FF0000"/>
                </a:solidFill>
              </a:rPr>
              <a:t>dog</a:t>
            </a:r>
            <a:r>
              <a:rPr kumimoji="0" lang="de-DE" altLang="zh-TW"/>
              <a:t> ate my homework"</a:t>
            </a:r>
          </a:p>
          <a:p>
            <a:r>
              <a:rPr kumimoji="0" lang="de-DE" altLang="zh-TW"/>
              <a:t>&gt; sub("dog","cat",a)</a:t>
            </a:r>
          </a:p>
          <a:p>
            <a:r>
              <a:rPr kumimoji="0" lang="de-DE" altLang="zh-TW"/>
              <a:t>[1] "The </a:t>
            </a:r>
            <a:r>
              <a:rPr kumimoji="0" lang="de-DE" altLang="zh-TW">
                <a:solidFill>
                  <a:srgbClr val="FF0000"/>
                </a:solidFill>
              </a:rPr>
              <a:t>cat</a:t>
            </a:r>
            <a:r>
              <a:rPr kumimoji="0" lang="de-DE" altLang="zh-TW"/>
              <a:t> ate my homework“</a:t>
            </a:r>
            <a:endParaRPr kumimoji="0" lang="en-US" altLang="en-US"/>
          </a:p>
          <a:p>
            <a:endParaRPr kumimoji="0" lang="en-US" altLang="en-US"/>
          </a:p>
          <a:p>
            <a:r>
              <a:rPr kumimoji="0" lang="en-US" altLang="en-US"/>
              <a:t>&gt; a = (1+1==3)</a:t>
            </a:r>
          </a:p>
          <a:p>
            <a:r>
              <a:rPr kumimoji="0" lang="en-US" altLang="en-US"/>
              <a:t>&gt; a</a:t>
            </a:r>
          </a:p>
          <a:p>
            <a:r>
              <a:rPr kumimoji="0" lang="en-US" altLang="en-US"/>
              <a:t>[1] FALSE</a:t>
            </a:r>
          </a:p>
          <a:p>
            <a:endParaRPr kumimoji="0" lang="en-US" altLang="en-US"/>
          </a:p>
          <a:p>
            <a:endParaRPr kumimoji="0" lang="zh-TW" altLang="de-DE" sz="2800" b="1">
              <a:latin typeface="Comic Sans MS" panose="030F0702030302020204" pitchFamily="66" charset="0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086600" y="12192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numeric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705600" y="2590800"/>
            <a:ext cx="205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character string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781800" y="41910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logical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vectors, matrices and arrays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609600" y="762000"/>
            <a:ext cx="8229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vector:</a:t>
            </a:r>
            <a:r>
              <a:rPr kumimoji="0" lang="en-US" altLang="en-US" dirty="0"/>
              <a:t> an ordered collection of data of the same type</a:t>
            </a:r>
          </a:p>
          <a:p>
            <a:r>
              <a:rPr kumimoji="0" lang="en-US" altLang="en-US" dirty="0"/>
              <a:t>&gt; a = c(1,2,3)</a:t>
            </a:r>
          </a:p>
          <a:p>
            <a:r>
              <a:rPr kumimoji="0" lang="en-US" altLang="en-US" dirty="0"/>
              <a:t>&gt; a*2</a:t>
            </a:r>
          </a:p>
          <a:p>
            <a:r>
              <a:rPr kumimoji="0" lang="en-US" altLang="en-US" dirty="0"/>
              <a:t>[1] 2 4 6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/>
              <a:t>In R, a single number is the special case of a vector with 1 element.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 dirty="0"/>
              <a:t>Other vector types: character strings, logical</a:t>
            </a:r>
            <a:endParaRPr kumimoji="0" lang="de-DE" altLang="zh-TW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vectors, matrices and arrays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81000" y="1219200"/>
            <a:ext cx="8229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matrix:</a:t>
            </a:r>
            <a:r>
              <a:rPr kumimoji="0" lang="en-US" altLang="en-US" dirty="0"/>
              <a:t> a rectangular table of data of the same type</a:t>
            </a:r>
          </a:p>
          <a:p>
            <a:pPr>
              <a:buFontTx/>
              <a:buChar char="•"/>
            </a:pPr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example: </a:t>
            </a:r>
            <a:r>
              <a:rPr kumimoji="0" lang="en-US" altLang="en-US" dirty="0"/>
              <a:t>temperature data across U.S.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array:</a:t>
            </a:r>
            <a:r>
              <a:rPr kumimoji="0" lang="en-US" altLang="en-US" dirty="0"/>
              <a:t> 3-,4-,..dimensional matrix (technically arrays can be 2D as well but more formally known as matrixes)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example:</a:t>
            </a:r>
            <a:r>
              <a:rPr kumimoji="0" lang="en-US" altLang="en-US" dirty="0"/>
              <a:t> the red, green, and blue values for a satellite image of earth: 3 colors x 1000 latitude points x 1000 longitude points</a:t>
            </a:r>
            <a:endParaRPr kumimoji="0" lang="de-DE" alt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C708-DB87-7D43-82FF-2CC667C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BDA1-6ED5-9F41-B9A8-C6C361C9E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designed to be a crash course in R. We only have 8 classes together so we’ll be moving at a fast pace, but I hope to teach you to use R…or at least different techniques and resources you can use to help advance your own R knowledge!</a:t>
            </a:r>
          </a:p>
        </p:txBody>
      </p:sp>
    </p:spTree>
    <p:extLst>
      <p:ext uri="{BB962C8B-B14F-4D97-AF65-F5344CB8AC3E}">
        <p14:creationId xmlns:p14="http://schemas.microsoft.com/office/powerpoint/2010/main" val="162365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6096000" cy="5334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Lists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228600" y="838200"/>
            <a:ext cx="86868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vector:</a:t>
            </a:r>
            <a:r>
              <a:rPr kumimoji="0" lang="en-US" altLang="en-US" dirty="0"/>
              <a:t> an ordered collection of data of the same type. </a:t>
            </a:r>
          </a:p>
          <a:p>
            <a:r>
              <a:rPr kumimoji="0" lang="en-US" altLang="en-US" dirty="0"/>
              <a:t>&gt; a = c(7,5,1)</a:t>
            </a:r>
          </a:p>
          <a:p>
            <a:r>
              <a:rPr kumimoji="0" lang="en-US" altLang="en-US" dirty="0"/>
              <a:t>&gt; a[2]</a:t>
            </a:r>
          </a:p>
          <a:p>
            <a:r>
              <a:rPr kumimoji="0" lang="en-US" altLang="en-US" dirty="0"/>
              <a:t>[1] 5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list:</a:t>
            </a:r>
            <a:r>
              <a:rPr kumimoji="0" lang="en-US" altLang="en-US" dirty="0"/>
              <a:t> an ordered collection of data of arbitrary types.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doe = list(name="</a:t>
            </a:r>
            <a:r>
              <a:rPr kumimoji="0" lang="en-US" altLang="en-US" dirty="0" err="1"/>
              <a:t>john",age</a:t>
            </a:r>
            <a:r>
              <a:rPr kumimoji="0" lang="en-US" altLang="en-US" dirty="0"/>
              <a:t>=28,married=F)</a:t>
            </a:r>
          </a:p>
          <a:p>
            <a:r>
              <a:rPr kumimoji="0" lang="en-US" altLang="en-US" dirty="0"/>
              <a:t>&gt; </a:t>
            </a:r>
            <a:r>
              <a:rPr kumimoji="0" lang="en-US" altLang="en-US" dirty="0" err="1"/>
              <a:t>doe$name</a:t>
            </a:r>
            <a:endParaRPr kumimoji="0" lang="en-US" altLang="en-US" dirty="0"/>
          </a:p>
          <a:p>
            <a:r>
              <a:rPr kumimoji="0" lang="en-US" altLang="en-US" dirty="0"/>
              <a:t>[1] "john“</a:t>
            </a:r>
          </a:p>
          <a:p>
            <a:r>
              <a:rPr kumimoji="0" lang="en-US" altLang="en-US" dirty="0"/>
              <a:t>&gt; </a:t>
            </a:r>
            <a:r>
              <a:rPr kumimoji="0" lang="en-US" altLang="en-US" dirty="0" err="1"/>
              <a:t>doe$age</a:t>
            </a:r>
            <a:endParaRPr kumimoji="0" lang="en-US" altLang="en-US" dirty="0"/>
          </a:p>
          <a:p>
            <a:r>
              <a:rPr kumimoji="0" lang="en-US" altLang="en-US" dirty="0"/>
              <a:t>[1] 28</a:t>
            </a:r>
          </a:p>
          <a:p>
            <a:pPr>
              <a:buFontTx/>
              <a:buChar char="•"/>
            </a:pPr>
            <a:r>
              <a:rPr kumimoji="0" lang="en-US" altLang="en-US" dirty="0"/>
              <a:t>Typically, vector elements are accessed by their index (an integer), list elements by their name (a character string). But both types support both access methods.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Data frames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609600" y="914400"/>
            <a:ext cx="81534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dirty="0">
                <a:solidFill>
                  <a:schemeClr val="accent2"/>
                </a:solidFill>
              </a:rPr>
              <a:t>data frame: </a:t>
            </a:r>
            <a:r>
              <a:rPr kumimoji="0" lang="en-US" altLang="en-US" dirty="0"/>
              <a:t>is supposed to represent the typical data table that researchers come up with – like a spreadsheet.</a:t>
            </a:r>
          </a:p>
          <a:p>
            <a:endParaRPr kumimoji="0" lang="en-US" altLang="en-US" dirty="0"/>
          </a:p>
          <a:p>
            <a:r>
              <a:rPr kumimoji="0" lang="en-US" altLang="en-US" dirty="0"/>
              <a:t>It </a:t>
            </a:r>
            <a:r>
              <a:rPr kumimoji="0" lang="en-US" altLang="en-US" dirty="0">
                <a:solidFill>
                  <a:schemeClr val="tx2"/>
                </a:solidFill>
              </a:rPr>
              <a:t>is a rectangular </a:t>
            </a:r>
            <a:r>
              <a:rPr kumimoji="0" lang="en-US" altLang="en-US" dirty="0"/>
              <a:t>table with rows and columns; data within each column has the same type (e.g. number, text, logical), but different columns may have different types.</a:t>
            </a:r>
          </a:p>
          <a:p>
            <a:endParaRPr kumimoji="0" lang="en-US" altLang="en-US" dirty="0"/>
          </a:p>
          <a:p>
            <a:r>
              <a:rPr kumimoji="0" lang="en-US" altLang="en-US" dirty="0"/>
              <a:t>Example:</a:t>
            </a:r>
          </a:p>
          <a:p>
            <a:r>
              <a:rPr kumimoji="0" lang="de-DE" altLang="zh-TW" dirty="0"/>
              <a:t>&gt; </a:t>
            </a:r>
            <a:r>
              <a:rPr kumimoji="0" lang="de-DE" altLang="zh-TW" dirty="0" err="1"/>
              <a:t>deos_data</a:t>
            </a:r>
            <a:endParaRPr kumimoji="0" lang="de-DE" altLang="zh-TW" dirty="0"/>
          </a:p>
          <a:p>
            <a:r>
              <a:rPr kumimoji="0" lang="de-DE" altLang="zh-TW" dirty="0"/>
              <a:t>            </a:t>
            </a:r>
            <a:r>
              <a:rPr kumimoji="0" lang="en-US" altLang="en-US" dirty="0"/>
              <a:t>Temperature (F)   Rainfall (mm).    Latest Data (min ago)</a:t>
            </a:r>
            <a:endParaRPr kumimoji="0" lang="de-DE" altLang="zh-TW" dirty="0"/>
          </a:p>
          <a:p>
            <a:r>
              <a:rPr kumimoji="0" lang="de-DE" altLang="zh-TW" dirty="0"/>
              <a:t>DWHS     65                         6.3                       5</a:t>
            </a:r>
          </a:p>
          <a:p>
            <a:r>
              <a:rPr kumimoji="0" lang="de-DE" altLang="zh-TW" dirty="0"/>
              <a:t>DNWK     70                         8.0                       10</a:t>
            </a:r>
          </a:p>
          <a:p>
            <a:r>
              <a:rPr kumimoji="0" lang="de-DE" altLang="zh-TW" dirty="0"/>
              <a:t>DRHB      72                         10.0                     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2514600" cy="3810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Subsetting</a:t>
            </a:r>
            <a:endParaRPr lang="de-DE" altLang="zh-TW" sz="2800">
              <a:solidFill>
                <a:schemeClr val="accent2"/>
              </a:solidFill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28600" y="669925"/>
            <a:ext cx="8686800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dirty="0"/>
              <a:t>Individual elements of a vector, matrix, array or data frame are accessed with “[ ]” by specifying their index, or their name</a:t>
            </a:r>
          </a:p>
          <a:p>
            <a:endParaRPr kumimoji="0" lang="en-US" altLang="en-US" dirty="0"/>
          </a:p>
          <a:p>
            <a:r>
              <a:rPr kumimoji="0" lang="en-US" altLang="en-US" sz="2000" dirty="0"/>
              <a:t>&gt;</a:t>
            </a:r>
            <a:r>
              <a:rPr kumimoji="0" lang="en-US" altLang="en-US" sz="2000" dirty="0" err="1"/>
              <a:t>deos_data</a:t>
            </a:r>
            <a:endParaRPr kumimoji="0" lang="en-US" altLang="en-US" sz="2000" dirty="0"/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 </a:t>
            </a:r>
            <a:r>
              <a:rPr kumimoji="0" lang="en-US" altLang="en-US" sz="2000" dirty="0">
                <a:solidFill>
                  <a:schemeClr val="accent2"/>
                </a:solidFill>
              </a:rPr>
              <a:t>Temperature (F)   Rainfall (mm).    Latest Data (min ago)</a:t>
            </a:r>
            <a:endParaRPr kumimoji="0" lang="de-DE" altLang="zh-TW" sz="2000" dirty="0">
              <a:solidFill>
                <a:schemeClr val="accent2"/>
              </a:solidFill>
            </a:endParaRP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DWHS     65                         6.3                       5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DNWK     70                         8.0                       10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DRHB      72                         10.0                     5</a:t>
            </a:r>
          </a:p>
          <a:p>
            <a:endParaRPr kumimoji="0" lang="de-DE" altLang="en-US" sz="2000" dirty="0"/>
          </a:p>
          <a:p>
            <a:r>
              <a:rPr kumimoji="0" lang="de-DE" altLang="en-US" sz="2000" dirty="0"/>
              <a:t>&gt; </a:t>
            </a:r>
            <a:r>
              <a:rPr kumimoji="0" lang="de-DE" altLang="en-US" sz="2000" dirty="0" err="1"/>
              <a:t>deos_data</a:t>
            </a:r>
            <a:r>
              <a:rPr kumimoji="0" lang="de-DE" altLang="en-US" sz="2000" dirty="0"/>
              <a:t>[1]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 </a:t>
            </a:r>
            <a:r>
              <a:rPr kumimoji="0" lang="en-US" altLang="en-US" sz="2000" dirty="0">
                <a:solidFill>
                  <a:schemeClr val="accent2"/>
                </a:solidFill>
              </a:rPr>
              <a:t>Temperature (F)   Rainfall (mm).    Latest Data (min ago)</a:t>
            </a:r>
            <a:endParaRPr kumimoji="0" lang="de-DE" altLang="zh-TW" sz="2000" dirty="0">
              <a:solidFill>
                <a:schemeClr val="accent2"/>
              </a:solidFill>
            </a:endParaRP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DWHS     65                         </a:t>
            </a:r>
            <a:r>
              <a:rPr kumimoji="0" lang="de-DE" altLang="zh-TW" sz="2000" dirty="0"/>
              <a:t>6.3                       5</a:t>
            </a:r>
          </a:p>
          <a:p>
            <a:endParaRPr kumimoji="0" lang="de-DE" altLang="en-US" sz="2000" dirty="0"/>
          </a:p>
          <a:p>
            <a:r>
              <a:rPr kumimoji="0" lang="de-DE" altLang="en-US" sz="2000" dirty="0"/>
              <a:t>&gt;</a:t>
            </a:r>
            <a:r>
              <a:rPr kumimoji="0" lang="de-DE" altLang="en-US" sz="2000" dirty="0" err="1"/>
              <a:t>deos_data</a:t>
            </a:r>
            <a:r>
              <a:rPr kumimoji="0" lang="de-DE" altLang="en-US" sz="2000" dirty="0"/>
              <a:t>[‘</a:t>
            </a:r>
            <a:r>
              <a:rPr kumimoji="0" lang="de-DE" altLang="en-US" sz="2000" dirty="0" err="1"/>
              <a:t>Temperature</a:t>
            </a:r>
            <a:r>
              <a:rPr kumimoji="0" lang="de-DE" altLang="en-US" sz="2000" dirty="0"/>
              <a:t>‘]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DWHS     65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DNWK     70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DRHB      72</a:t>
            </a:r>
          </a:p>
          <a:p>
            <a:endParaRPr kumimoji="0" lang="de-DE" altLang="en-US" dirty="0"/>
          </a:p>
          <a:p>
            <a:endParaRPr kumimoji="0" lang="en-US" altLang="en-US" dirty="0"/>
          </a:p>
          <a:p>
            <a:endParaRPr kumimoji="0" lang="en-US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Getting help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52400" y="914400"/>
            <a:ext cx="8763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Details about a specific command whose name you know (input arguments, options, algorithm, results):</a:t>
            </a:r>
          </a:p>
          <a:p>
            <a:endParaRPr kumimoji="0" lang="en-US" altLang="en-US"/>
          </a:p>
          <a:p>
            <a:r>
              <a:rPr kumimoji="0" lang="en-US" altLang="en-US"/>
              <a:t>&gt;? t.test</a:t>
            </a:r>
          </a:p>
          <a:p>
            <a:r>
              <a:rPr kumimoji="0" lang="en-US" altLang="en-US"/>
              <a:t>or </a:t>
            </a:r>
          </a:p>
          <a:p>
            <a:r>
              <a:rPr kumimoji="0" lang="en-US" altLang="en-US"/>
              <a:t>&gt;help(t.test)</a:t>
            </a:r>
          </a:p>
          <a:p>
            <a:endParaRPr kumimoji="0" lang="zh-TW" altLang="de-DE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844675"/>
            <a:ext cx="64865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658813"/>
          </a:xfrm>
        </p:spPr>
        <p:txBody>
          <a:bodyPr/>
          <a:lstStyle/>
          <a:p>
            <a:r>
              <a:rPr lang="en-US" altLang="zh-TW" sz="3200" dirty="0"/>
              <a:t>Loops and conditional execution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92150"/>
            <a:ext cx="8496300" cy="5832475"/>
          </a:xfrm>
        </p:spPr>
        <p:txBody>
          <a:bodyPr/>
          <a:lstStyle/>
          <a:p>
            <a:pPr marL="174625" indent="-174625"/>
            <a:r>
              <a:rPr lang="en-US" altLang="zh-TW" sz="2800" dirty="0"/>
              <a:t>Control statements</a:t>
            </a:r>
          </a:p>
          <a:p>
            <a:pPr marL="544513" lvl="1" indent="-190500"/>
            <a:r>
              <a:rPr lang="en-US" altLang="zh-TW" sz="2400" dirty="0"/>
              <a:t>if statements</a:t>
            </a:r>
          </a:p>
          <a:p>
            <a:pPr marL="544513" lvl="1" indent="-190500"/>
            <a:r>
              <a:rPr lang="en-US" altLang="zh-TW" sz="2400" dirty="0"/>
              <a:t>The language has available a conditional construction of the form</a:t>
            </a:r>
          </a:p>
          <a:p>
            <a:pPr marL="544513" lvl="1" indent="-190500">
              <a:buFontTx/>
              <a:buNone/>
            </a:pPr>
            <a:r>
              <a:rPr lang="en-US" altLang="zh-TW" sz="2400" dirty="0"/>
              <a:t>      if (expr 1) expr 2 else expr 3</a:t>
            </a:r>
          </a:p>
          <a:p>
            <a:pPr marL="544513" lvl="1" indent="-190500">
              <a:buFontTx/>
              <a:buNone/>
            </a:pPr>
            <a:r>
              <a:rPr lang="en-US" altLang="zh-TW" sz="2400" dirty="0"/>
              <a:t>   where expr 1 must evaluate to a logical value and the result of the entire expression is then evident.</a:t>
            </a:r>
          </a:p>
          <a:p>
            <a:pPr marL="544513" lvl="1" indent="-190500"/>
            <a:r>
              <a:rPr lang="en-US" altLang="zh-TW" sz="2400" dirty="0"/>
              <a:t>a vectorized version of the if/else construct, the </a:t>
            </a:r>
            <a:r>
              <a:rPr lang="en-US" altLang="zh-TW" sz="2400" dirty="0" err="1"/>
              <a:t>ifelse</a:t>
            </a:r>
            <a:r>
              <a:rPr lang="en-US" altLang="zh-TW" sz="2400" dirty="0"/>
              <a:t> function. This has the form </a:t>
            </a:r>
            <a:r>
              <a:rPr lang="en-US" altLang="zh-TW" sz="2400" dirty="0" err="1"/>
              <a:t>ifelse</a:t>
            </a:r>
            <a:r>
              <a:rPr lang="en-US" altLang="zh-TW" sz="2400" dirty="0"/>
              <a:t>(condition, a, b)</a:t>
            </a:r>
          </a:p>
          <a:p>
            <a:pPr marL="174625" indent="-174625"/>
            <a:endParaRPr lang="en-US" altLang="zh-TW" sz="2400" dirty="0"/>
          </a:p>
          <a:p>
            <a:pPr marL="174625" indent="-174625"/>
            <a:endParaRPr lang="en-US" altLang="zh-TW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587375"/>
          </a:xfrm>
        </p:spPr>
        <p:txBody>
          <a:bodyPr/>
          <a:lstStyle/>
          <a:p>
            <a:r>
              <a:rPr lang="en-US" altLang="zh-TW" sz="3200"/>
              <a:t>Repetitive execution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569325" cy="5832475"/>
          </a:xfrm>
        </p:spPr>
        <p:txBody>
          <a:bodyPr/>
          <a:lstStyle/>
          <a:p>
            <a:pPr marL="174625" indent="-174625">
              <a:lnSpc>
                <a:spcPct val="90000"/>
              </a:lnSpc>
            </a:pPr>
            <a:r>
              <a:rPr lang="en-US" altLang="zh-TW" sz="2400"/>
              <a:t>for loops, repeat and while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for (name in expr 1) expr 2</a:t>
            </a:r>
          </a:p>
          <a:p>
            <a:pPr marL="544513" lvl="1" indent="-190500">
              <a:lnSpc>
                <a:spcPct val="90000"/>
              </a:lnSpc>
              <a:buFontTx/>
              <a:buNone/>
            </a:pPr>
            <a:r>
              <a:rPr lang="en-US" altLang="zh-TW" sz="2400"/>
              <a:t>   where name is the loop variable. expr 1 is a vector expression, (often a sequence like 1:20), and expr 2 is often a grouped expression with its sub-expressions written in terms of the dummy name. expr 2 is repeatedly evaluated as name ranges through the values in the vector result of expr 1.</a:t>
            </a:r>
          </a:p>
          <a:p>
            <a:pPr marL="174625" indent="-174625">
              <a:lnSpc>
                <a:spcPct val="90000"/>
              </a:lnSpc>
            </a:pPr>
            <a:r>
              <a:rPr lang="en-US" altLang="zh-TW" sz="2400"/>
              <a:t>Other looping facilities include the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repeat expr statement and the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while (condition) expr statement.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The break statement can be used to terminate any loop, possibly abnormally. This is the only way to terminate repeat loops.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The next statement can be used to discontinue one particular cycle and skip to the “next”.</a:t>
            </a:r>
          </a:p>
          <a:p>
            <a:pPr marL="174625" indent="-174625">
              <a:lnSpc>
                <a:spcPct val="90000"/>
              </a:lnSpc>
            </a:pPr>
            <a:endParaRPr lang="en-US" altLang="zh-TW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Branching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981200" y="1600200"/>
            <a:ext cx="55626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sz="2800" b="1"/>
              <a:t>if </a:t>
            </a:r>
            <a:r>
              <a:rPr kumimoji="0" lang="en-US" altLang="en-US" sz="2800"/>
              <a:t>(logical expression) {</a:t>
            </a:r>
          </a:p>
          <a:p>
            <a:r>
              <a:rPr kumimoji="0" lang="en-US" altLang="en-US" sz="2800"/>
              <a:t>  statements</a:t>
            </a:r>
          </a:p>
          <a:p>
            <a:r>
              <a:rPr kumimoji="0" lang="en-US" altLang="en-US" sz="2800"/>
              <a:t>} </a:t>
            </a:r>
            <a:r>
              <a:rPr kumimoji="0" lang="en-US" altLang="en-US" sz="2800" b="1"/>
              <a:t>else</a:t>
            </a:r>
            <a:r>
              <a:rPr kumimoji="0" lang="en-US" altLang="en-US" sz="2800"/>
              <a:t> {</a:t>
            </a:r>
          </a:p>
          <a:p>
            <a:r>
              <a:rPr kumimoji="0" lang="en-US" altLang="en-US" sz="2800"/>
              <a:t>  alternative statements</a:t>
            </a:r>
          </a:p>
          <a:p>
            <a:r>
              <a:rPr kumimoji="0" lang="en-US" altLang="en-US" sz="2800"/>
              <a:t>}</a:t>
            </a:r>
          </a:p>
          <a:p>
            <a:endParaRPr kumimoji="0" lang="en-US" altLang="en-US" sz="2800"/>
          </a:p>
          <a:p>
            <a:r>
              <a:rPr kumimoji="0" lang="en-US" altLang="en-US" sz="2800" b="1">
                <a:solidFill>
                  <a:schemeClr val="accent2"/>
                </a:solidFill>
              </a:rPr>
              <a:t>else</a:t>
            </a:r>
            <a:r>
              <a:rPr kumimoji="0" lang="en-US" altLang="en-US" sz="2800" b="1"/>
              <a:t> branch is optional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Loops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04800" y="838200"/>
            <a:ext cx="8382000" cy="508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574675" indent="-1857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 marL="9525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When the same or similar tasks need to be performed multiple times; for all elements of a list; for all columns of an array; etc.</a:t>
            </a:r>
            <a:endParaRPr kumimoji="0" lang="en-US" altLang="en-US" sz="2000"/>
          </a:p>
          <a:p>
            <a:pPr lvl="1">
              <a:buFontTx/>
              <a:buChar char="•"/>
            </a:pPr>
            <a:r>
              <a:rPr kumimoji="0" lang="en-US" altLang="en-US" sz="2000"/>
              <a:t>Monte Carlo Simulation</a:t>
            </a:r>
          </a:p>
          <a:p>
            <a:pPr lvl="1">
              <a:buFontTx/>
              <a:buChar char="•"/>
            </a:pPr>
            <a:r>
              <a:rPr kumimoji="0" lang="en-US" altLang="en-US" sz="2000"/>
              <a:t>Cross-Validation (delete one and etc)</a:t>
            </a:r>
          </a:p>
          <a:p>
            <a:pPr lvl="1"/>
            <a:endParaRPr kumimoji="0" lang="en-US" altLang="en-US"/>
          </a:p>
          <a:p>
            <a:r>
              <a:rPr kumimoji="0" lang="en-US" altLang="en-US"/>
              <a:t>for(i in 1:10) {</a:t>
            </a:r>
          </a:p>
          <a:p>
            <a:r>
              <a:rPr kumimoji="0" lang="en-US" altLang="en-US"/>
              <a:t>   print(i*i)</a:t>
            </a:r>
          </a:p>
          <a:p>
            <a:r>
              <a:rPr kumimoji="0" lang="en-US" altLang="en-US"/>
              <a:t>}</a:t>
            </a:r>
          </a:p>
          <a:p>
            <a:endParaRPr kumimoji="0" lang="en-US" altLang="en-US"/>
          </a:p>
          <a:p>
            <a:r>
              <a:rPr kumimoji="0" lang="en-US" altLang="en-US"/>
              <a:t>i=1</a:t>
            </a:r>
          </a:p>
          <a:p>
            <a:r>
              <a:rPr kumimoji="0" lang="en-US" altLang="en-US"/>
              <a:t>while(i&lt;=10) {</a:t>
            </a:r>
          </a:p>
          <a:p>
            <a:r>
              <a:rPr kumimoji="0" lang="en-US" altLang="en-US"/>
              <a:t>   print(i*i)</a:t>
            </a:r>
          </a:p>
          <a:p>
            <a:r>
              <a:rPr kumimoji="0" lang="en-US" altLang="en-US"/>
              <a:t>   i=i+sqrt(i)</a:t>
            </a:r>
          </a:p>
          <a:p>
            <a:r>
              <a:rPr kumimoji="0" lang="en-US" altLang="en-US"/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87375"/>
          </a:xfrm>
        </p:spPr>
        <p:txBody>
          <a:bodyPr/>
          <a:lstStyle/>
          <a:p>
            <a:r>
              <a:rPr lang="en-US" altLang="zh-TW" sz="3200"/>
              <a:t>Reading data from files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16575"/>
          </a:xfrm>
        </p:spPr>
        <p:txBody>
          <a:bodyPr/>
          <a:lstStyle/>
          <a:p>
            <a:pPr marL="174625" indent="-174625"/>
            <a:r>
              <a:rPr lang="en-US" altLang="zh-TW" sz="2400"/>
              <a:t>The read.table() function</a:t>
            </a:r>
          </a:p>
          <a:p>
            <a:pPr marL="544513" lvl="1" indent="-190500"/>
            <a:r>
              <a:rPr lang="en-US" altLang="zh-TW" sz="2000"/>
              <a:t>To read an entire data frame directly, the external file will normally have a special form.</a:t>
            </a:r>
          </a:p>
          <a:p>
            <a:pPr marL="544513" lvl="1" indent="-190500"/>
            <a:r>
              <a:rPr lang="en-US" altLang="zh-TW" sz="2000"/>
              <a:t>The first line of the file should have a name for each variable in the data frame.</a:t>
            </a:r>
          </a:p>
          <a:p>
            <a:pPr marL="544513" lvl="1" indent="-190500"/>
            <a:r>
              <a:rPr lang="en-US" altLang="zh-TW" sz="2000"/>
              <a:t>Each additional line of the file has its first item a row label and the values for each variable.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     Price    Floor     Area    Rooms     Age      Cent.heat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01  52.00  111.0     830          5           6.2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02  54.75  128.0     710          5           7.5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03  57.50  101.0   1000          5           4.2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04  57.50  131.0     690          6           8.8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05  59.75    93.0     900          5           1.9           yes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... </a:t>
            </a:r>
          </a:p>
          <a:p>
            <a:pPr marL="174625" indent="-174625"/>
            <a:r>
              <a:rPr lang="en-US" altLang="zh-TW" sz="2400"/>
              <a:t>numeric variables and nonnumeric variables (factors)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87375"/>
          </a:xfrm>
        </p:spPr>
        <p:txBody>
          <a:bodyPr/>
          <a:lstStyle/>
          <a:p>
            <a:r>
              <a:rPr lang="en-US" altLang="zh-TW" sz="3200"/>
              <a:t>Reading data from files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16575"/>
          </a:xfrm>
        </p:spPr>
        <p:txBody>
          <a:bodyPr/>
          <a:lstStyle/>
          <a:p>
            <a:pPr marL="174625" indent="-174625">
              <a:lnSpc>
                <a:spcPct val="90000"/>
              </a:lnSpc>
            </a:pPr>
            <a:r>
              <a:rPr lang="en-US" altLang="zh-TW" sz="2400"/>
              <a:t>HousePrice &lt;- read.table("houses.data", header=TRUE)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2000"/>
              <a:t>  </a:t>
            </a:r>
            <a:r>
              <a:rPr lang="en-US" altLang="zh-TW" sz="1800"/>
              <a:t>Price    Floor     Area    Rooms     Age      Cent.heat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52.00   111.0      830          5           6.2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54.75   128.0      710          5           7.5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57.50   101.0    1000          5           4.2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57.50   131.0      690          6           8.8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59.75     93.0      900          5           1.9           yes</a:t>
            </a:r>
          </a:p>
          <a:p>
            <a:pPr marL="544513" lvl="1" indent="-190500">
              <a:lnSpc>
                <a:spcPct val="90000"/>
              </a:lnSpc>
              <a:buFontTx/>
              <a:buNone/>
            </a:pPr>
            <a:r>
              <a:rPr lang="en-US" altLang="zh-TW" sz="1800"/>
              <a:t>... </a:t>
            </a:r>
            <a:endParaRPr lang="en-US" altLang="zh-TW" sz="2400"/>
          </a:p>
          <a:p>
            <a:pPr marL="174625" indent="-174625">
              <a:lnSpc>
                <a:spcPct val="90000"/>
              </a:lnSpc>
            </a:pPr>
            <a:r>
              <a:rPr lang="en-US" altLang="en-US" sz="2400"/>
              <a:t>The data file is named ‘input.dat’.</a:t>
            </a:r>
            <a:endParaRPr lang="en-US" altLang="en-US" sz="2000"/>
          </a:p>
          <a:p>
            <a:pPr marL="544513" lvl="1" indent="-190500">
              <a:lnSpc>
                <a:spcPct val="90000"/>
              </a:lnSpc>
            </a:pPr>
            <a:r>
              <a:rPr lang="en-US" altLang="en-US" sz="1800"/>
              <a:t>Suppose the data vectors are of equal length and are to be read in in parallel. 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1800"/>
              <a:t>Suppose that there are three vectors, the first of mode character and the remaining two of mode numeric.</a:t>
            </a:r>
            <a:endParaRPr lang="en-US" altLang="en-US" sz="2400"/>
          </a:p>
          <a:p>
            <a:pPr marL="174625" indent="-174625">
              <a:lnSpc>
                <a:spcPct val="90000"/>
              </a:lnSpc>
            </a:pPr>
            <a:r>
              <a:rPr lang="en-US" altLang="en-US" sz="2400"/>
              <a:t>The scan() function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inp&lt;- scan("input.dat", list("",0,0)) 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To separate the data items into three separate vectors, use assignments like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en-US" sz="2000"/>
              <a:t>         label &lt;- inp[[1]]; x &lt;- inp[[2]]; y &lt;- inp[[3]]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inp &lt;- scan("input.dat", list(id="", x=0, y=0)); </a:t>
            </a:r>
            <a:r>
              <a:rPr lang="en-US" altLang="en-US" sz="1800"/>
              <a:t> inp$id; inp$x; inp$y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543800" cy="431800"/>
          </a:xfrm>
        </p:spPr>
        <p:txBody>
          <a:bodyPr/>
          <a:lstStyle/>
          <a:p>
            <a:r>
              <a:rPr lang="en-US" altLang="zh-TW" sz="2800" dirty="0"/>
              <a:t>What is R?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713788" cy="6165850"/>
          </a:xfrm>
        </p:spPr>
        <p:txBody>
          <a:bodyPr/>
          <a:lstStyle/>
          <a:p>
            <a:pPr marL="92075" indent="-92075"/>
            <a:r>
              <a:rPr lang="en-US" altLang="zh-TW" sz="2400" dirty="0"/>
              <a:t>R is a open-source (free) programming language created for statistical operations but extended for use in other areas</a:t>
            </a:r>
          </a:p>
          <a:p>
            <a:pPr marL="92075" indent="-92075"/>
            <a:r>
              <a:rPr lang="en-US" altLang="zh-TW" sz="2400" dirty="0"/>
              <a:t>Because it’s open source, anyone can contribute new functionality to R in the form of a package</a:t>
            </a:r>
          </a:p>
          <a:p>
            <a:pPr marL="92075" indent="-92075"/>
            <a:r>
              <a:rPr lang="en-US" altLang="zh-TW" sz="2400" dirty="0"/>
              <a:t>Tools that R can be used for are done so via scripting/programming as opposed to a ‘point and click’ method that ArcMap uses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lapply, sapply, 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8600" y="838200"/>
            <a:ext cx="8610600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56515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/>
              <a:t>When the same or similar tasks need to be performed multiple times for all elements of a list or for all columns of an array. </a:t>
            </a:r>
            <a:endParaRPr kumimoji="0" lang="en-US" altLang="en-US" sz="2000" dirty="0"/>
          </a:p>
          <a:p>
            <a:pPr lvl="1">
              <a:buFontTx/>
              <a:buChar char="•"/>
            </a:pPr>
            <a:r>
              <a:rPr kumimoji="0" lang="en-US" altLang="en-US" sz="2000" dirty="0"/>
              <a:t>May be easier and faster than “for” loops</a:t>
            </a:r>
          </a:p>
          <a:p>
            <a:pPr>
              <a:buFontTx/>
              <a:buChar char="•"/>
            </a:pPr>
            <a:r>
              <a:rPr kumimoji="0" lang="en-US" altLang="en-US" dirty="0" err="1"/>
              <a:t>lapply</a:t>
            </a:r>
            <a:r>
              <a:rPr kumimoji="0" lang="en-US" altLang="en-US" dirty="0"/>
              <a:t>(li,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)</a:t>
            </a:r>
          </a:p>
          <a:p>
            <a:pPr lvl="1">
              <a:buFontTx/>
              <a:buChar char="•"/>
            </a:pPr>
            <a:r>
              <a:rPr kumimoji="0" lang="en-US" altLang="en-US" dirty="0"/>
              <a:t>To each element of the list li, the function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is applied. </a:t>
            </a:r>
          </a:p>
          <a:p>
            <a:pPr lvl="1">
              <a:buFontTx/>
              <a:buChar char="•"/>
            </a:pPr>
            <a:r>
              <a:rPr kumimoji="0" lang="en-US" altLang="en-US" dirty="0"/>
              <a:t>The result is a list whose elements are the individual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results.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li = list("</a:t>
            </a:r>
            <a:r>
              <a:rPr kumimoji="0" lang="en-US" altLang="en-US" dirty="0" err="1"/>
              <a:t>klaus</a:t>
            </a:r>
            <a:r>
              <a:rPr kumimoji="0" lang="en-US" altLang="en-US" dirty="0"/>
              <a:t>","martin","</a:t>
            </a:r>
            <a:r>
              <a:rPr kumimoji="0" lang="en-US" altLang="en-US" dirty="0" err="1"/>
              <a:t>georg</a:t>
            </a:r>
            <a:r>
              <a:rPr kumimoji="0" lang="en-US" altLang="en-US" dirty="0"/>
              <a:t>")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</a:t>
            </a:r>
            <a:r>
              <a:rPr kumimoji="0" lang="en-US" altLang="en-US" dirty="0" err="1"/>
              <a:t>lapply</a:t>
            </a:r>
            <a:r>
              <a:rPr kumimoji="0" lang="en-US" altLang="en-US" dirty="0"/>
              <a:t>(li, </a:t>
            </a:r>
            <a:r>
              <a:rPr kumimoji="0" lang="en-US" altLang="en-US" dirty="0" err="1"/>
              <a:t>toupper</a:t>
            </a:r>
            <a:r>
              <a:rPr kumimoji="0" lang="en-US" altLang="en-US" dirty="0"/>
              <a:t>) # </a:t>
            </a:r>
            <a:r>
              <a:rPr kumimoji="0" lang="en-US" altLang="en-US" dirty="0" err="1"/>
              <a:t>toupper</a:t>
            </a:r>
            <a:r>
              <a:rPr kumimoji="0" lang="en-US" altLang="en-US" dirty="0"/>
              <a:t> is a function that capitalizes text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[[1]]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"KLAUS"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[[2]]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"MARTIN"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[[3]]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"GEORG"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lapply, sapply, 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228600" y="838200"/>
            <a:ext cx="86106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sapply( li, fct )</a:t>
            </a:r>
          </a:p>
          <a:p>
            <a:r>
              <a:rPr kumimoji="0" lang="en-US" altLang="en-US"/>
              <a:t>Like apply, but tries to simplify the result, by converting it into a vector or array of appropriate size</a:t>
            </a:r>
          </a:p>
          <a:p>
            <a:endParaRPr kumimoji="0" lang="en-US" altLang="en-US"/>
          </a:p>
          <a:p>
            <a:r>
              <a:rPr kumimoji="0" lang="en-US" altLang="en-US"/>
              <a:t>&gt; li = list("klaus","martin","georg")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sapply(li, toupper)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[1] "KLAUS"  "MARTIN" "GEORG" 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fct = function(x) { return(c(x, x*x, x*x*x))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sapply(1:5, fct)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     [,1] [,2] [,3] [,4] [,5]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[1,]    1    2    3    4    5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[2,]    1    4    9   16   25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[3,]    1    8   27   64  125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81000" y="914400"/>
            <a:ext cx="83058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apply( arr, margin, fct )</a:t>
            </a:r>
          </a:p>
          <a:p>
            <a:r>
              <a:rPr kumimoji="0" lang="en-US" altLang="en-US"/>
              <a:t>Apply the function fct along some dimensions of the array arr, according to margin, and return a vector or array of the appropriate size.</a:t>
            </a:r>
          </a:p>
          <a:p>
            <a:r>
              <a:rPr kumimoji="0" lang="en-US" altLang="en-US"/>
              <a:t>&gt; x</a:t>
            </a:r>
          </a:p>
          <a:p>
            <a:r>
              <a:rPr kumimoji="0" lang="en-US" altLang="en-US"/>
              <a:t>     [,1] [,2] [,3]</a:t>
            </a:r>
          </a:p>
          <a:p>
            <a:r>
              <a:rPr kumimoji="0" lang="en-US" altLang="en-US"/>
              <a:t>[1,]    5    7    0</a:t>
            </a:r>
          </a:p>
          <a:p>
            <a:r>
              <a:rPr kumimoji="0" lang="en-US" altLang="en-US"/>
              <a:t>[2,]    7    9    8</a:t>
            </a:r>
          </a:p>
          <a:p>
            <a:r>
              <a:rPr kumimoji="0" lang="en-US" altLang="en-US"/>
              <a:t>[3,]    4    6    7</a:t>
            </a:r>
          </a:p>
          <a:p>
            <a:r>
              <a:rPr kumimoji="0" lang="en-US" altLang="en-US"/>
              <a:t>[4,]    6    3    5</a:t>
            </a:r>
          </a:p>
          <a:p>
            <a:r>
              <a:rPr kumimoji="0" lang="en-US" altLang="en-US"/>
              <a:t>&gt; apply(x, 1, sum)</a:t>
            </a:r>
          </a:p>
          <a:p>
            <a:r>
              <a:rPr kumimoji="0" lang="en-US" altLang="en-US"/>
              <a:t>[1] 12 24 17 14</a:t>
            </a:r>
          </a:p>
          <a:p>
            <a:r>
              <a:rPr kumimoji="0" lang="en-US" altLang="en-US"/>
              <a:t>&gt; apply(x, 2, sum)</a:t>
            </a:r>
          </a:p>
          <a:p>
            <a:r>
              <a:rPr kumimoji="0" lang="en-US" altLang="en-US"/>
              <a:t>[1] 22 25 20 </a:t>
            </a:r>
          </a:p>
          <a:p>
            <a:endParaRPr kumimoji="0"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Importing and exporting data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28600" y="1219200"/>
            <a:ext cx="8458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There are many ways to get data into R and out of R. </a:t>
            </a:r>
          </a:p>
          <a:p>
            <a:endParaRPr kumimoji="0" lang="en-US" altLang="en-US"/>
          </a:p>
          <a:p>
            <a:r>
              <a:rPr kumimoji="0" lang="en-US" altLang="en-US"/>
              <a:t>Most programs (e.g. Excel), as well as humans, know how to deal with rectangular tables in the form of tab-delimited text files.</a:t>
            </a:r>
          </a:p>
          <a:p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x = read.delim(“filename.txt”)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also: read.table, read.csv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write.table(x, file=“x.txt”, sep=“\t”)</a:t>
            </a:r>
          </a:p>
          <a:p>
            <a:pPr>
              <a:buFont typeface="Wingdings" panose="05000000000000000000" pitchFamily="2" charset="2"/>
              <a:buChar char="Ø"/>
            </a:pPr>
            <a:endParaRPr kumimoji="0"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functions and operators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457200" y="914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Functions do things with data</a:t>
            </a:r>
          </a:p>
          <a:p>
            <a:r>
              <a:rPr kumimoji="0" lang="en-US" altLang="en-US"/>
              <a:t>“Input”: function arguments (0,1,2,…)</a:t>
            </a:r>
          </a:p>
          <a:p>
            <a:r>
              <a:rPr kumimoji="0" lang="en-US" altLang="en-US"/>
              <a:t>“Output”: function result (exactly one)</a:t>
            </a:r>
          </a:p>
          <a:p>
            <a:endParaRPr kumimoji="0" lang="en-US" altLang="en-US"/>
          </a:p>
          <a:p>
            <a:r>
              <a:rPr kumimoji="0" lang="en-US" altLang="en-US"/>
              <a:t>Example:</a:t>
            </a:r>
          </a:p>
          <a:p>
            <a:r>
              <a:rPr kumimoji="0" lang="en-US" altLang="en-US"/>
              <a:t>add = function(a,b) </a:t>
            </a:r>
          </a:p>
          <a:p>
            <a:r>
              <a:rPr kumimoji="0" lang="en-US" altLang="en-US"/>
              <a:t>{ result = a+b</a:t>
            </a:r>
          </a:p>
          <a:p>
            <a:r>
              <a:rPr kumimoji="0" lang="en-US" altLang="en-US"/>
              <a:t>  return(result) }</a:t>
            </a:r>
          </a:p>
          <a:p>
            <a:endParaRPr kumimoji="0" lang="en-US" altLang="en-US"/>
          </a:p>
          <a:p>
            <a:r>
              <a:rPr kumimoji="0" lang="en-US" altLang="en-US">
                <a:solidFill>
                  <a:schemeClr val="accent2"/>
                </a:solidFill>
              </a:rPr>
              <a:t>Operators:</a:t>
            </a:r>
          </a:p>
          <a:p>
            <a:r>
              <a:rPr kumimoji="0" lang="en-US" altLang="en-US"/>
              <a:t>Short-cut writing for frequently used functions of one or two arguments. </a:t>
            </a:r>
          </a:p>
          <a:p>
            <a:r>
              <a:rPr kumimoji="0" lang="en-US" altLang="en-US"/>
              <a:t>Examples: + - * / ! &amp; | %%</a:t>
            </a:r>
            <a:endParaRPr kumimoji="0" lang="de-DE" altLang="zh-TW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Storing data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1143000"/>
            <a:ext cx="81534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Every R object can be stored into and restored from a file with the commands “save” and “load”.</a:t>
            </a:r>
          </a:p>
          <a:p>
            <a:pPr>
              <a:buFontTx/>
              <a:buChar char="•"/>
            </a:pPr>
            <a:r>
              <a:rPr kumimoji="0" lang="en-US" altLang="en-US"/>
              <a:t>This uses the XDR (external data representation) standard of Sun Microsystems and others, and is portable between MS-Windows, Unix, Mac.</a:t>
            </a:r>
          </a:p>
          <a:p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save(x, file=“x.Rdata”)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load(“x.Rdata”)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</a:rPr>
              <a:t>What does R do?</a:t>
            </a:r>
            <a:endParaRPr lang="de-DE" altLang="zh-TW" sz="3200" dirty="0">
              <a:solidFill>
                <a:schemeClr val="accent2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33400" y="914400"/>
            <a:ext cx="83590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Data handling and storage: numeric, textual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Matrix algebra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Spatial data reading, manipulating, writing, </a:t>
            </a:r>
            <a:r>
              <a:rPr kumimoji="0" lang="en-US" altLang="en-US" dirty="0" err="1"/>
              <a:t>reprojecting</a:t>
            </a:r>
            <a:r>
              <a:rPr kumimoji="0" lang="en-US" altLang="en-US" dirty="0"/>
              <a:t>, etc.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High-level data analytic and statistical functions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Plotting, graphics, movies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Everything Microsoft Excel does except faster &amp; better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4E57-FF70-CF4A-AE1F-33EFC010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vs.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8989-651B-1D49-BCF1-BA120F5E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 is the interpreted computer programming language we’ll be using in this section of the course</a:t>
            </a:r>
          </a:p>
          <a:p>
            <a:r>
              <a:rPr lang="en-US" sz="2400" dirty="0" err="1"/>
              <a:t>Rstudio</a:t>
            </a:r>
            <a:r>
              <a:rPr lang="en-US" sz="2400" dirty="0"/>
              <a:t> is the IDE (integrated development environment)</a:t>
            </a:r>
          </a:p>
          <a:p>
            <a:r>
              <a:rPr lang="en-US" sz="2400" dirty="0"/>
              <a:t>It’s just a fancy ‘app’ that is built on the R programming language and provides layouts that make programming more visual &amp; intuitive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848600" cy="654050"/>
          </a:xfrm>
        </p:spPr>
        <p:txBody>
          <a:bodyPr/>
          <a:lstStyle/>
          <a:p>
            <a:r>
              <a:rPr lang="en-US" altLang="zh-TW" sz="3200" dirty="0" err="1"/>
              <a:t>Rstudio</a:t>
            </a:r>
            <a:endParaRPr lang="en-US" altLang="zh-TW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397DD-1D61-EE46-A265-862B855C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68760"/>
            <a:ext cx="7341073" cy="458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7D2A1-4C2E-4B44-A8DE-E2712A00EDAB}"/>
              </a:ext>
            </a:extLst>
          </p:cNvPr>
          <p:cNvSpPr/>
          <p:nvPr/>
        </p:nvSpPr>
        <p:spPr>
          <a:xfrm>
            <a:off x="1835696" y="2060848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57BE7-D9E1-6540-87A2-C5A0DC0E3E2F}"/>
              </a:ext>
            </a:extLst>
          </p:cNvPr>
          <p:cNvSpPr/>
          <p:nvPr/>
        </p:nvSpPr>
        <p:spPr>
          <a:xfrm>
            <a:off x="2267744" y="4797152"/>
            <a:ext cx="2531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B0788-BB27-5143-BA95-FEADEAE06340}"/>
              </a:ext>
            </a:extLst>
          </p:cNvPr>
          <p:cNvSpPr/>
          <p:nvPr/>
        </p:nvSpPr>
        <p:spPr>
          <a:xfrm>
            <a:off x="5436096" y="2095638"/>
            <a:ext cx="36061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Variable 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E828A-4413-AB42-8F0C-E1B797457E22}"/>
              </a:ext>
            </a:extLst>
          </p:cNvPr>
          <p:cNvSpPr/>
          <p:nvPr/>
        </p:nvSpPr>
        <p:spPr>
          <a:xfrm>
            <a:off x="5569164" y="4814664"/>
            <a:ext cx="24561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Files, Plots,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etc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92CD-66C0-FA46-8F03-5708A0D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9FE8-C49F-C745-B85A-40170D68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is basically the rough draft of your Microsoft Word Document.</a:t>
            </a:r>
          </a:p>
          <a:p>
            <a:r>
              <a:rPr lang="en-US" dirty="0"/>
              <a:t>It’s your canvas that you’re constantly adding to, editing, tweaking, or removing. </a:t>
            </a:r>
          </a:p>
          <a:p>
            <a:r>
              <a:rPr lang="en-US" dirty="0"/>
              <a:t>Always save a script as ‘</a:t>
            </a:r>
            <a:r>
              <a:rPr lang="en-US" dirty="0" err="1"/>
              <a:t>script</a:t>
            </a:r>
            <a:r>
              <a:rPr lang="en-US" b="1" dirty="0" err="1"/>
              <a:t>.R</a:t>
            </a:r>
            <a:r>
              <a:rPr lang="en-US" dirty="0"/>
              <a:t>’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7F8B-90D5-A147-A69E-14ECF2AF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6048"/>
            <a:ext cx="2437591" cy="14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7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D166-B06D-2140-9471-C5438743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8883-A89C-A74C-835F-CC0DB198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test what you’re writing to see if it works or not</a:t>
            </a:r>
          </a:p>
          <a:p>
            <a:r>
              <a:rPr lang="en-US" dirty="0"/>
              <a:t>Easiest way to test a line of code out in console is to move cursor to that line and select ‘Run Line’ or simply ‘</a:t>
            </a:r>
            <a:r>
              <a:rPr lang="en-US" dirty="0" err="1"/>
              <a:t>cmd</a:t>
            </a:r>
            <a:r>
              <a:rPr lang="en-US" dirty="0"/>
              <a:t> + Enter’ for mac or ‘Control + Enter’ for Windows/Linux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72CA6-C7F7-0A44-B5B3-A312C611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36358"/>
            <a:ext cx="2727198" cy="10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9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E9D2-0F9F-4C44-86A6-5FC0BBA2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49E02-8705-E24A-988E-1044CF96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declare an object (x=10), load a dataset (datafile = </a:t>
            </a:r>
            <a:r>
              <a:rPr lang="en-US" dirty="0" err="1"/>
              <a:t>data.csv</a:t>
            </a:r>
            <a:r>
              <a:rPr lang="en-US" dirty="0"/>
              <a:t>) it will appear here to show you it exists and give you an idea of shape &amp; size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9D9C6-E820-B34B-A91F-D2E3B91D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354523"/>
            <a:ext cx="1711024" cy="11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67783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15465</TotalTime>
  <Words>2494</Words>
  <Application>Microsoft Macintosh PowerPoint</Application>
  <PresentationFormat>On-screen Show (4:3)</PresentationFormat>
  <Paragraphs>275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新細明體</vt:lpstr>
      <vt:lpstr>Arial</vt:lpstr>
      <vt:lpstr>Comic Sans MS</vt:lpstr>
      <vt:lpstr>Times New Roman</vt:lpstr>
      <vt:lpstr>Wingdings</vt:lpstr>
      <vt:lpstr>預設簡報設計</vt:lpstr>
      <vt:lpstr>Environmental Computing with R</vt:lpstr>
      <vt:lpstr>Welcome!</vt:lpstr>
      <vt:lpstr>What is R?</vt:lpstr>
      <vt:lpstr>What does R do?</vt:lpstr>
      <vt:lpstr>R vs. RStudio</vt:lpstr>
      <vt:lpstr>Rstudio</vt:lpstr>
      <vt:lpstr>Script</vt:lpstr>
      <vt:lpstr>Console</vt:lpstr>
      <vt:lpstr>Variable Environment</vt:lpstr>
      <vt:lpstr>Files, Plots, etc. </vt:lpstr>
      <vt:lpstr>What’s a package?</vt:lpstr>
      <vt:lpstr>What if I don’t have a package?</vt:lpstr>
      <vt:lpstr>Other things to note…</vt:lpstr>
      <vt:lpstr>Other things to note…</vt:lpstr>
      <vt:lpstr>Other things to note…</vt:lpstr>
      <vt:lpstr>Object orientation</vt:lpstr>
      <vt:lpstr>variables</vt:lpstr>
      <vt:lpstr>vectors, matrices and arrays</vt:lpstr>
      <vt:lpstr>vectors, matrices and arrays</vt:lpstr>
      <vt:lpstr>Lists</vt:lpstr>
      <vt:lpstr>Data frames</vt:lpstr>
      <vt:lpstr>Subsetting</vt:lpstr>
      <vt:lpstr>Getting help</vt:lpstr>
      <vt:lpstr>Loops and conditional execution</vt:lpstr>
      <vt:lpstr>Repetitive execution</vt:lpstr>
      <vt:lpstr>Branching</vt:lpstr>
      <vt:lpstr>Loops</vt:lpstr>
      <vt:lpstr>Reading data from files</vt:lpstr>
      <vt:lpstr>Reading data from files</vt:lpstr>
      <vt:lpstr>lapply, sapply, apply</vt:lpstr>
      <vt:lpstr>lapply, sapply, apply</vt:lpstr>
      <vt:lpstr>apply</vt:lpstr>
      <vt:lpstr>Importing and exporting data</vt:lpstr>
      <vt:lpstr>functions and operators</vt:lpstr>
      <vt:lpstr>Storing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R-programming</dc:title>
  <dc:creator>Hung Chen</dc:creator>
  <cp:lastModifiedBy>Microsoft Office User</cp:lastModifiedBy>
  <cp:revision>61</cp:revision>
  <dcterms:created xsi:type="dcterms:W3CDTF">2002-11-02T03:52:14Z</dcterms:created>
  <dcterms:modified xsi:type="dcterms:W3CDTF">2019-08-25T22:46:16Z</dcterms:modified>
</cp:coreProperties>
</file>